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4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503583"/>
            <a:ext cx="10670488" cy="949279"/>
          </a:xfrm>
        </p:spPr>
        <p:txBody>
          <a:bodyPr>
            <a:normAutofit/>
          </a:bodyPr>
          <a:lstStyle/>
          <a:p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Nhóm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Công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tác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Đối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Tác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Công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–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Tư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Hóa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chất</a:t>
            </a:r>
            <a:endParaRPr lang="en-US" sz="3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2017183"/>
            <a:ext cx="9971794" cy="4337234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vi-VN" b="1" dirty="0"/>
              <a:t>Đồng chủ trì</a:t>
            </a:r>
            <a:r>
              <a:rPr lang="en-US" b="1" dirty="0"/>
              <a:t>: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vi-VN" b="1" dirty="0"/>
              <a:t>Các thành viên: </a:t>
            </a:r>
            <a:r>
              <a:rPr lang="en-US" dirty="0" err="1">
                <a:cs typeface="Arial" panose="020B0604020202020204" pitchFamily="34" charset="0"/>
              </a:rPr>
              <a:t>Khối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cs typeface="Arial" panose="020B0604020202020204" pitchFamily="34" charset="0"/>
              </a:rPr>
              <a:t>công</a:t>
            </a:r>
            <a:r>
              <a:rPr lang="en-US" dirty="0">
                <a:cs typeface="Arial" panose="020B0604020202020204" pitchFamily="34" charset="0"/>
              </a:rPr>
              <a:t> &amp; </a:t>
            </a:r>
            <a:r>
              <a:rPr lang="en-US" dirty="0" err="1">
                <a:cs typeface="Arial" panose="020B0604020202020204" pitchFamily="34" charset="0"/>
              </a:rPr>
              <a:t>tư</a:t>
            </a:r>
            <a:r>
              <a:rPr lang="en-US" dirty="0">
                <a:cs typeface="Arial" panose="020B0604020202020204" pitchFamily="34" charset="0"/>
              </a:rPr>
              <a:t> (Science for a better life, Dow AgroSciences, Unilever …)</a:t>
            </a:r>
          </a:p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337" y="2626646"/>
            <a:ext cx="3065317" cy="712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ADF75F-4EE8-4CA7-8E5D-5CD0411ED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83" y="2626646"/>
            <a:ext cx="1131035" cy="11310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186" y="2625487"/>
            <a:ext cx="2190476" cy="90476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79F189C-A6BF-40B6-B976-4A7DC963DFFD}"/>
              </a:ext>
            </a:extLst>
          </p:cNvPr>
          <p:cNvSpPr/>
          <p:nvPr/>
        </p:nvSpPr>
        <p:spPr>
          <a:xfrm>
            <a:off x="4996070" y="3757681"/>
            <a:ext cx="2107095" cy="4962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Cục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vật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22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6023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Hoạt</a:t>
            </a:r>
            <a:r>
              <a:rPr lang="en-US" b="1" dirty="0"/>
              <a:t> </a:t>
            </a:r>
            <a:r>
              <a:rPr lang="en-US" b="1" dirty="0" err="1"/>
              <a:t>động</a:t>
            </a:r>
            <a:r>
              <a:rPr lang="en-US" b="1" dirty="0"/>
              <a:t> </a:t>
            </a:r>
            <a:r>
              <a:rPr lang="en-US" b="1" dirty="0" err="1"/>
              <a:t>chính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104" y="1253331"/>
            <a:ext cx="6728792" cy="435133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000" b="1" dirty="0" err="1">
                <a:latin typeface="Calibri "/>
              </a:rPr>
              <a:t>Tài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liệu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tập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huấn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quốc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gia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về</a:t>
            </a:r>
            <a:r>
              <a:rPr lang="en-US" sz="2000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sản</a:t>
            </a:r>
            <a:r>
              <a:rPr lang="en-US" sz="2000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xuất</a:t>
            </a:r>
            <a:r>
              <a:rPr lang="en-US" sz="2000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bền</a:t>
            </a:r>
            <a:r>
              <a:rPr lang="en-US" sz="2000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vững</a:t>
            </a:r>
            <a:r>
              <a:rPr lang="en-US" sz="2000" dirty="0">
                <a:latin typeface="Calibri "/>
              </a:rPr>
              <a:t>: </a:t>
            </a:r>
            <a:r>
              <a:rPr lang="en-US" sz="2000" dirty="0" err="1">
                <a:latin typeface="Calibri "/>
              </a:rPr>
              <a:t>chè</a:t>
            </a:r>
            <a:r>
              <a:rPr lang="en-US" sz="2000" dirty="0">
                <a:latin typeface="Calibri "/>
              </a:rPr>
              <a:t>, </a:t>
            </a:r>
            <a:r>
              <a:rPr lang="en-US" sz="2000" dirty="0" err="1">
                <a:latin typeface="Calibri "/>
              </a:rPr>
              <a:t>cà</a:t>
            </a:r>
            <a:r>
              <a:rPr lang="en-US" sz="2000" dirty="0">
                <a:latin typeface="Calibri "/>
              </a:rPr>
              <a:t> </a:t>
            </a:r>
            <a:r>
              <a:rPr lang="en-US" sz="2000" dirty="0" err="1">
                <a:latin typeface="Calibri "/>
              </a:rPr>
              <a:t>phê</a:t>
            </a:r>
            <a:r>
              <a:rPr lang="en-US" sz="2000" dirty="0">
                <a:latin typeface="Calibri "/>
              </a:rPr>
              <a:t>, </a:t>
            </a:r>
            <a:r>
              <a:rPr lang="en-US" sz="2000" dirty="0" err="1">
                <a:latin typeface="Calibri "/>
              </a:rPr>
              <a:t>tiêu</a:t>
            </a:r>
            <a:endParaRPr lang="en-US" sz="2000" dirty="0">
              <a:latin typeface="Calibri "/>
            </a:endParaRPr>
          </a:p>
          <a:p>
            <a:pPr marL="514350" indent="-514350">
              <a:buAutoNum type="arabicPeriod"/>
            </a:pPr>
            <a:r>
              <a:rPr lang="en-GB" sz="2000" b="1" dirty="0" err="1">
                <a:latin typeface="Calibri "/>
              </a:rPr>
              <a:t>Các</a:t>
            </a:r>
            <a:r>
              <a:rPr lang="en-GB" sz="2000" b="1" dirty="0">
                <a:latin typeface="Calibri "/>
              </a:rPr>
              <a:t> d</a:t>
            </a:r>
            <a:r>
              <a:rPr lang="en-US" sz="2000" b="1" dirty="0">
                <a:latin typeface="Calibri "/>
              </a:rPr>
              <a:t>ự </a:t>
            </a:r>
            <a:r>
              <a:rPr lang="en-US" sz="2000" b="1" dirty="0" err="1">
                <a:latin typeface="Calibri "/>
              </a:rPr>
              <a:t>án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thực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địa</a:t>
            </a:r>
            <a:endParaRPr lang="en-GB" sz="2000" b="1" dirty="0">
              <a:latin typeface="Calibri "/>
            </a:endParaRPr>
          </a:p>
          <a:p>
            <a:pPr marL="0" indent="0">
              <a:buNone/>
            </a:pPr>
            <a:r>
              <a:rPr lang="en-GB" sz="2000" dirty="0">
                <a:latin typeface="Calibri "/>
              </a:rPr>
              <a:t>2.1. D</a:t>
            </a:r>
            <a:r>
              <a:rPr lang="en-US" sz="2000" dirty="0">
                <a:latin typeface="Calibri "/>
              </a:rPr>
              <a:t>ự </a:t>
            </a:r>
            <a:r>
              <a:rPr lang="en-US" sz="2000" dirty="0" err="1">
                <a:latin typeface="Calibri "/>
              </a:rPr>
              <a:t>án</a:t>
            </a:r>
            <a:r>
              <a:rPr lang="en-US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quản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lý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hóa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chất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trên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Chè</a:t>
            </a:r>
            <a:r>
              <a:rPr lang="en-GB" sz="2000" dirty="0">
                <a:latin typeface="Calibri "/>
              </a:rPr>
              <a:t> </a:t>
            </a:r>
          </a:p>
          <a:p>
            <a:pPr lvl="2"/>
            <a:r>
              <a:rPr lang="en-GB" dirty="0" err="1">
                <a:latin typeface="Calibri "/>
              </a:rPr>
              <a:t>Cấp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giấy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chứng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nhận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cho</a:t>
            </a:r>
            <a:r>
              <a:rPr lang="en-GB" dirty="0">
                <a:latin typeface="Calibri "/>
              </a:rPr>
              <a:t> 12 </a:t>
            </a:r>
            <a:r>
              <a:rPr lang="en-GB" dirty="0" err="1">
                <a:latin typeface="Calibri "/>
              </a:rPr>
              <a:t>mô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hình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Tổ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đội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Bảo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Vệ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Thực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Vật</a:t>
            </a:r>
            <a:endParaRPr lang="en-US" dirty="0">
              <a:latin typeface="Calibri "/>
            </a:endParaRPr>
          </a:p>
          <a:p>
            <a:pPr lvl="2"/>
            <a:r>
              <a:rPr lang="en-GB" dirty="0" err="1">
                <a:latin typeface="Calibri "/>
              </a:rPr>
              <a:t>Hướng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dẫn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thành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lập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các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mô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hình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Tổ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đội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bảo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vệ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thực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vật</a:t>
            </a:r>
            <a:r>
              <a:rPr lang="en-GB" dirty="0">
                <a:latin typeface="Calibri "/>
              </a:rPr>
              <a:t>.</a:t>
            </a:r>
            <a:endParaRPr lang="en-US" dirty="0">
              <a:latin typeface="Calibri "/>
            </a:endParaRPr>
          </a:p>
          <a:p>
            <a:pPr marL="0" indent="0">
              <a:buNone/>
            </a:pPr>
            <a:r>
              <a:rPr lang="en-GB" sz="2000" dirty="0">
                <a:latin typeface="Calibri "/>
              </a:rPr>
              <a:t>2.2. D</a:t>
            </a:r>
            <a:r>
              <a:rPr lang="en-US" sz="2000" dirty="0">
                <a:latin typeface="Calibri "/>
              </a:rPr>
              <a:t>ự </a:t>
            </a:r>
            <a:r>
              <a:rPr lang="en-US" sz="2000" dirty="0" err="1">
                <a:latin typeface="Calibri "/>
              </a:rPr>
              <a:t>án</a:t>
            </a:r>
            <a:r>
              <a:rPr lang="en-US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quản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lý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hóa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chất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trên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Tiêu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và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Cà</a:t>
            </a:r>
            <a:r>
              <a:rPr lang="en-GB" sz="2000" dirty="0">
                <a:latin typeface="Calibri "/>
              </a:rPr>
              <a:t> </a:t>
            </a:r>
            <a:r>
              <a:rPr lang="en-GB" sz="2000" dirty="0" err="1">
                <a:latin typeface="Calibri "/>
              </a:rPr>
              <a:t>phê</a:t>
            </a:r>
            <a:endParaRPr lang="en-GB" sz="2000" dirty="0">
              <a:latin typeface="Calibri "/>
            </a:endParaRPr>
          </a:p>
          <a:p>
            <a:pPr lvl="2"/>
            <a:r>
              <a:rPr lang="en-US" dirty="0">
                <a:latin typeface="Calibri "/>
              </a:rPr>
              <a:t>H</a:t>
            </a:r>
            <a:r>
              <a:rPr lang="en-GB" dirty="0" err="1">
                <a:latin typeface="Calibri "/>
              </a:rPr>
              <a:t>ợp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tác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xã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gồm</a:t>
            </a:r>
            <a:r>
              <a:rPr lang="en-GB" dirty="0">
                <a:latin typeface="Calibri "/>
              </a:rPr>
              <a:t> 156 </a:t>
            </a:r>
            <a:r>
              <a:rPr lang="en-GB" dirty="0" err="1">
                <a:latin typeface="Calibri "/>
              </a:rPr>
              <a:t>thành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viên</a:t>
            </a:r>
            <a:r>
              <a:rPr lang="en-GB" dirty="0">
                <a:latin typeface="Calibri "/>
              </a:rPr>
              <a:t>, </a:t>
            </a:r>
            <a:r>
              <a:rPr lang="en-GB" dirty="0" err="1">
                <a:latin typeface="Calibri "/>
              </a:rPr>
              <a:t>liên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kết</a:t>
            </a:r>
            <a:r>
              <a:rPr lang="en-GB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với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công</a:t>
            </a:r>
            <a:r>
              <a:rPr lang="en-US" dirty="0">
                <a:latin typeface="Calibri "/>
              </a:rPr>
              <a:t> ty</a:t>
            </a:r>
          </a:p>
          <a:p>
            <a:pPr lvl="2"/>
            <a:r>
              <a:rPr lang="en-GB" dirty="0" err="1">
                <a:latin typeface="Calibri "/>
              </a:rPr>
              <a:t>Khoanh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vùng</a:t>
            </a:r>
            <a:r>
              <a:rPr lang="en-GB" dirty="0">
                <a:latin typeface="Calibri "/>
              </a:rPr>
              <a:t> 70ha </a:t>
            </a:r>
            <a:r>
              <a:rPr lang="en-GB" dirty="0" err="1">
                <a:latin typeface="Calibri "/>
              </a:rPr>
              <a:t>sản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xuất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tiêu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và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cà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phê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bền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vững</a:t>
            </a:r>
            <a:r>
              <a:rPr lang="en-GB" dirty="0">
                <a:latin typeface="Calibri "/>
              </a:rPr>
              <a:t> (</a:t>
            </a:r>
            <a:r>
              <a:rPr lang="en-GB" dirty="0" err="1">
                <a:latin typeface="Calibri "/>
              </a:rPr>
              <a:t>vùng</a:t>
            </a:r>
            <a:r>
              <a:rPr lang="en-GB" dirty="0">
                <a:latin typeface="Calibri "/>
              </a:rPr>
              <a:t> h</a:t>
            </a:r>
            <a:r>
              <a:rPr lang="en-US" dirty="0" err="1">
                <a:latin typeface="Calibri "/>
              </a:rPr>
              <a:t>ữu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cơ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và</a:t>
            </a:r>
            <a:r>
              <a:rPr lang="en-US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không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sử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dụng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chất</a:t>
            </a:r>
            <a:r>
              <a:rPr lang="en-GB" dirty="0">
                <a:latin typeface="Calibri "/>
              </a:rPr>
              <a:t> </a:t>
            </a:r>
            <a:r>
              <a:rPr lang="en-GB" dirty="0" err="1">
                <a:latin typeface="Calibri "/>
              </a:rPr>
              <a:t>cấm</a:t>
            </a:r>
            <a:r>
              <a:rPr lang="en-GB" dirty="0">
                <a:latin typeface="Calibri "/>
              </a:rPr>
              <a:t>)</a:t>
            </a:r>
            <a:endParaRPr lang="en-US" dirty="0">
              <a:latin typeface="Calibri "/>
            </a:endParaRPr>
          </a:p>
          <a:p>
            <a:pPr lvl="2"/>
            <a:r>
              <a:rPr lang="en-US" dirty="0" err="1">
                <a:latin typeface="Calibri "/>
              </a:rPr>
              <a:t>Thử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nghiệm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áp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dụng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tổ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đội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dịch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vụ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phun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và</a:t>
            </a:r>
            <a:r>
              <a:rPr lang="en-US" dirty="0">
                <a:latin typeface="Calibri "/>
              </a:rPr>
              <a:t> t</a:t>
            </a:r>
            <a:r>
              <a:rPr lang="vi-VN" dirty="0">
                <a:latin typeface="Calibri "/>
              </a:rPr>
              <a:t>ư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vấn</a:t>
            </a:r>
            <a:r>
              <a:rPr lang="en-US" dirty="0">
                <a:latin typeface="Calibri "/>
              </a:rPr>
              <a:t> </a:t>
            </a:r>
            <a:r>
              <a:rPr lang="en-US" dirty="0" err="1">
                <a:latin typeface="Calibri "/>
              </a:rPr>
              <a:t>thuốc</a:t>
            </a:r>
            <a:endParaRPr lang="en-US" dirty="0">
              <a:latin typeface="Calibri "/>
            </a:endParaRPr>
          </a:p>
          <a:p>
            <a:pPr marL="0" indent="0">
              <a:buNone/>
            </a:pPr>
            <a:r>
              <a:rPr lang="en-US" sz="2000" b="1" dirty="0">
                <a:latin typeface="Calibri "/>
              </a:rPr>
              <a:t>3. </a:t>
            </a:r>
            <a:r>
              <a:rPr lang="en-US" sz="2000" b="1" dirty="0" err="1">
                <a:latin typeface="Calibri "/>
              </a:rPr>
              <a:t>Xây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dựng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phần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mềm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quản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lý</a:t>
            </a:r>
            <a:r>
              <a:rPr lang="en-US" sz="2000" b="1" dirty="0">
                <a:latin typeface="Calibri "/>
              </a:rPr>
              <a:t> </a:t>
            </a:r>
            <a:r>
              <a:rPr lang="en-US" sz="2000" b="1" dirty="0" err="1">
                <a:latin typeface="Calibri "/>
              </a:rPr>
              <a:t>thuốc</a:t>
            </a:r>
            <a:r>
              <a:rPr lang="en-US" sz="2000" b="1" dirty="0">
                <a:latin typeface="Calibri "/>
              </a:rPr>
              <a:t> BVTV </a:t>
            </a:r>
          </a:p>
          <a:p>
            <a:pPr marL="0" indent="0">
              <a:buNone/>
            </a:pPr>
            <a:endParaRPr lang="en-US" sz="2000" dirty="0">
              <a:latin typeface="Calibri "/>
            </a:endParaRPr>
          </a:p>
          <a:p>
            <a:endParaRPr lang="en-US" sz="2000" dirty="0">
              <a:latin typeface="Calibri "/>
            </a:endParaRPr>
          </a:p>
        </p:txBody>
      </p:sp>
      <p:pic>
        <p:nvPicPr>
          <p:cNvPr id="4" name="Picture 3" descr="download.png">
            <a:extLst>
              <a:ext uri="{FF2B5EF4-FFF2-40B4-BE49-F238E27FC236}">
                <a16:creationId xmlns:a16="http://schemas.microsoft.com/office/drawing/2014/main" id="{338DA29C-D08F-4A97-B93A-D867D4A5544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045" y="0"/>
            <a:ext cx="4583955" cy="3244822"/>
          </a:xfrm>
          <a:prstGeom prst="rect">
            <a:avLst/>
          </a:prstGeom>
        </p:spPr>
      </p:pic>
      <p:pic>
        <p:nvPicPr>
          <p:cNvPr id="5" name="Picture 6" descr="Image result for Spices">
            <a:extLst>
              <a:ext uri="{FF2B5EF4-FFF2-40B4-BE49-F238E27FC236}">
                <a16:creationId xmlns:a16="http://schemas.microsoft.com/office/drawing/2014/main" id="{A26F8CC4-1969-4BEC-848A-E21B5F5C1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4673" y="4901343"/>
            <a:ext cx="2468880" cy="1828800"/>
          </a:xfrm>
          <a:prstGeom prst="rect">
            <a:avLst/>
          </a:prstGeom>
          <a:noFill/>
        </p:spPr>
      </p:pic>
      <p:pic>
        <p:nvPicPr>
          <p:cNvPr id="6" name="Picture 2" descr="Image result for Coffee">
            <a:extLst>
              <a:ext uri="{FF2B5EF4-FFF2-40B4-BE49-F238E27FC236}">
                <a16:creationId xmlns:a16="http://schemas.microsoft.com/office/drawing/2014/main" id="{5FC3C4DA-695B-42A7-BC12-731B2652A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8496" y="3244822"/>
            <a:ext cx="243840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8253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8758" y="5486400"/>
            <a:ext cx="4243973" cy="236908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thiện</a:t>
            </a:r>
            <a:r>
              <a:rPr lang="en-US" sz="2000" dirty="0"/>
              <a:t> </a:t>
            </a:r>
            <a:r>
              <a:rPr lang="en-US" sz="2000" dirty="0" err="1"/>
              <a:t>phần</a:t>
            </a:r>
            <a:r>
              <a:rPr lang="en-US" sz="2000" dirty="0"/>
              <a:t> </a:t>
            </a:r>
            <a:r>
              <a:rPr lang="en-US" sz="2000" dirty="0" err="1"/>
              <a:t>mềm</a:t>
            </a:r>
            <a:r>
              <a:rPr lang="en-US" sz="2000" dirty="0"/>
              <a:t> </a:t>
            </a:r>
            <a:r>
              <a:rPr lang="en-US" sz="2000" dirty="0" err="1"/>
              <a:t>mẫu</a:t>
            </a:r>
            <a:endParaRPr lang="en-US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 err="1"/>
              <a:t>Tham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cán</a:t>
            </a:r>
            <a:r>
              <a:rPr lang="en-US" sz="2000" dirty="0"/>
              <a:t> </a:t>
            </a:r>
            <a:r>
              <a:rPr lang="en-US" sz="2000" dirty="0" err="1"/>
              <a:t>bộ</a:t>
            </a:r>
            <a:r>
              <a:rPr lang="en-US" sz="2000" dirty="0"/>
              <a:t> BVTV </a:t>
            </a:r>
            <a:r>
              <a:rPr lang="en-US" sz="2000" dirty="0" err="1"/>
              <a:t>Đắc</a:t>
            </a:r>
            <a:r>
              <a:rPr lang="en-US" sz="2000" dirty="0"/>
              <a:t> </a:t>
            </a:r>
            <a:r>
              <a:rPr lang="en-US" sz="2000" dirty="0" err="1"/>
              <a:t>Lắc</a:t>
            </a:r>
            <a:endParaRPr lang="en-US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 err="1"/>
              <a:t>Thử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dân</a:t>
            </a:r>
            <a:r>
              <a:rPr lang="en-US" sz="2000" dirty="0"/>
              <a:t>  </a:t>
            </a:r>
            <a:r>
              <a:rPr lang="en-US" sz="2000" dirty="0" err="1"/>
              <a:t>Cư</a:t>
            </a:r>
            <a:r>
              <a:rPr lang="en-US" sz="2000" dirty="0"/>
              <a:t> </a:t>
            </a:r>
            <a:r>
              <a:rPr lang="en-US" sz="2000" dirty="0" err="1"/>
              <a:t>M’gar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9" y="2567458"/>
            <a:ext cx="1802725" cy="3837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25" y="2731252"/>
            <a:ext cx="1864164" cy="36733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14" y="2731252"/>
            <a:ext cx="1779327" cy="36733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97" y="2731252"/>
            <a:ext cx="1913302" cy="36733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031" y="2847710"/>
            <a:ext cx="4314686" cy="24774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BB39ED-CF4D-49FA-A102-32D4C7EFEFFE}"/>
              </a:ext>
            </a:extLst>
          </p:cNvPr>
          <p:cNvSpPr/>
          <p:nvPr/>
        </p:nvSpPr>
        <p:spPr>
          <a:xfrm>
            <a:off x="3668758" y="2349415"/>
            <a:ext cx="4309051" cy="498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TIẾN ĐỘ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F39F72-EFB6-42F0-930E-87D42F016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079" y="-30707"/>
            <a:ext cx="6635128" cy="279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4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44659"/>
            <a:ext cx="3949146" cy="609669"/>
          </a:xfrm>
        </p:spPr>
        <p:txBody>
          <a:bodyPr>
            <a:normAutofit/>
          </a:bodyPr>
          <a:lstStyle/>
          <a:p>
            <a:r>
              <a:rPr lang="en-US" sz="3200" b="1" dirty="0"/>
              <a:t>KIẾN NGHỊ</a:t>
            </a:r>
            <a:endParaRPr lang="en-US" sz="3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8495" y="954328"/>
            <a:ext cx="7394132" cy="55590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err="1"/>
              <a:t>Bổ</a:t>
            </a:r>
            <a:r>
              <a:rPr lang="en-US" sz="2600" dirty="0"/>
              <a:t> sung “</a:t>
            </a:r>
            <a:r>
              <a:rPr lang="en-US" sz="2600" b="1" dirty="0" err="1"/>
              <a:t>phân</a:t>
            </a:r>
            <a:r>
              <a:rPr lang="en-US" sz="2600" b="1" dirty="0"/>
              <a:t> </a:t>
            </a:r>
            <a:r>
              <a:rPr lang="en-US" sz="2600" b="1" dirty="0" err="1"/>
              <a:t>bón</a:t>
            </a:r>
            <a:r>
              <a:rPr lang="en-US" sz="2600" dirty="0"/>
              <a:t>” </a:t>
            </a:r>
            <a:r>
              <a:rPr lang="en-US" sz="2600" dirty="0" err="1"/>
              <a:t>vào</a:t>
            </a:r>
            <a:r>
              <a:rPr lang="en-US" sz="2600" dirty="0"/>
              <a:t> </a:t>
            </a:r>
            <a:r>
              <a:rPr lang="en-US" sz="2600" dirty="0" err="1"/>
              <a:t>nội</a:t>
            </a:r>
            <a:r>
              <a:rPr lang="en-US" sz="2600" dirty="0"/>
              <a:t> dung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nhóm</a:t>
            </a:r>
            <a:r>
              <a:rPr lang="en-US" sz="2600" dirty="0"/>
              <a:t> </a:t>
            </a:r>
            <a:r>
              <a:rPr lang="en-US" sz="2600" dirty="0" err="1"/>
              <a:t>công</a:t>
            </a:r>
            <a:r>
              <a:rPr lang="en-US" sz="2600" dirty="0"/>
              <a:t> </a:t>
            </a:r>
            <a:r>
              <a:rPr lang="en-US" sz="2600" dirty="0" err="1"/>
              <a:t>tác</a:t>
            </a:r>
            <a:r>
              <a:rPr lang="en-US" sz="2600" dirty="0"/>
              <a:t> </a:t>
            </a:r>
            <a:r>
              <a:rPr lang="en-US" sz="2600" dirty="0" err="1"/>
              <a:t>từ</a:t>
            </a:r>
            <a:r>
              <a:rPr lang="en-US" sz="2600" dirty="0"/>
              <a:t> 2018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Bộ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NN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và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PTNT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cho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phép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và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bố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trí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kinh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phí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duy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trì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và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ứng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dụng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rộng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rãi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phần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mềm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cứu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thuốc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BVTV</a:t>
            </a:r>
            <a:endParaRPr lang="vi-VN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</a:rPr>
              <a:t>Phối</a:t>
            </a:r>
            <a:r>
              <a:rPr lang="en-US" sz="2600" dirty="0">
                <a:latin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</a:rPr>
              <a:t>hợp</a:t>
            </a:r>
            <a:r>
              <a:rPr lang="en-US" sz="2600" dirty="0">
                <a:latin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</a:rPr>
              <a:t>tổ</a:t>
            </a:r>
            <a:r>
              <a:rPr lang="en-US" sz="2600" dirty="0">
                <a:latin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</a:rPr>
              <a:t>chức</a:t>
            </a:r>
            <a:r>
              <a:rPr lang="en-US" sz="2600" dirty="0">
                <a:latin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</a:rPr>
              <a:t>các</a:t>
            </a:r>
            <a:r>
              <a:rPr lang="en-US" sz="2600" dirty="0"/>
              <a:t> </a:t>
            </a:r>
            <a:r>
              <a:rPr lang="en-US" sz="2600" dirty="0" err="1"/>
              <a:t>đối</a:t>
            </a:r>
            <a:r>
              <a:rPr lang="en-US" sz="2600" dirty="0"/>
              <a:t> </a:t>
            </a:r>
            <a:r>
              <a:rPr lang="en-US" sz="2600" dirty="0" err="1"/>
              <a:t>thoại</a:t>
            </a:r>
            <a:r>
              <a:rPr lang="en-US" sz="2600" dirty="0"/>
              <a:t> </a:t>
            </a:r>
            <a:r>
              <a:rPr lang="en-US" sz="2600" dirty="0" err="1"/>
              <a:t>hợp</a:t>
            </a:r>
            <a:r>
              <a:rPr lang="en-US" sz="2600" dirty="0"/>
              <a:t> </a:t>
            </a:r>
            <a:r>
              <a:rPr lang="en-US" sz="2600" dirty="0" err="1"/>
              <a:t>tác</a:t>
            </a:r>
            <a:r>
              <a:rPr lang="en-US" sz="2600" dirty="0"/>
              <a:t> </a:t>
            </a:r>
            <a:r>
              <a:rPr lang="en-US" sz="2600" dirty="0" err="1"/>
              <a:t>công</a:t>
            </a:r>
            <a:r>
              <a:rPr lang="en-US" sz="2600" dirty="0"/>
              <a:t> </a:t>
            </a:r>
            <a:r>
              <a:rPr lang="en-US" sz="2600" dirty="0" err="1"/>
              <a:t>tư</a:t>
            </a:r>
            <a:r>
              <a:rPr lang="en-US" sz="2600" dirty="0"/>
              <a:t> </a:t>
            </a:r>
            <a:r>
              <a:rPr lang="en-US" sz="2600" dirty="0" err="1"/>
              <a:t>vận</a:t>
            </a:r>
            <a:r>
              <a:rPr lang="en-US" sz="2600" dirty="0"/>
              <a:t> </a:t>
            </a:r>
            <a:r>
              <a:rPr lang="en-US" sz="2600" dirty="0" err="1"/>
              <a:t>động</a:t>
            </a:r>
            <a:r>
              <a:rPr lang="en-US" sz="2600" dirty="0"/>
              <a:t> </a:t>
            </a:r>
            <a:r>
              <a:rPr lang="en-US" sz="2600" dirty="0" err="1"/>
              <a:t>chính</a:t>
            </a:r>
            <a:r>
              <a:rPr lang="en-US" sz="2600" dirty="0"/>
              <a:t> </a:t>
            </a:r>
            <a:r>
              <a:rPr lang="en-US" sz="2600" dirty="0" err="1"/>
              <a:t>sách</a:t>
            </a: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 Liên </a:t>
            </a:r>
            <a:r>
              <a:rPr lang="en-US" sz="2600" dirty="0" err="1"/>
              <a:t>kết</a:t>
            </a:r>
            <a:r>
              <a:rPr lang="en-US" sz="2600" dirty="0"/>
              <a:t> </a:t>
            </a:r>
            <a:r>
              <a:rPr lang="en-US" sz="2600" dirty="0" err="1"/>
              <a:t>các</a:t>
            </a:r>
            <a:r>
              <a:rPr lang="en-US" sz="2600" dirty="0"/>
              <a:t> </a:t>
            </a:r>
            <a:r>
              <a:rPr lang="en-US" sz="2600" dirty="0" err="1"/>
              <a:t>nhà</a:t>
            </a:r>
            <a:r>
              <a:rPr lang="en-US" sz="2600" dirty="0"/>
              <a:t> </a:t>
            </a:r>
            <a:r>
              <a:rPr lang="en-US" sz="2600" dirty="0" err="1"/>
              <a:t>tài</a:t>
            </a:r>
            <a:r>
              <a:rPr lang="en-US" sz="2600" dirty="0"/>
              <a:t> </a:t>
            </a:r>
            <a:r>
              <a:rPr lang="en-US" sz="2600" dirty="0" err="1"/>
              <a:t>trợ</a:t>
            </a:r>
            <a:r>
              <a:rPr lang="en-US" sz="2600" dirty="0"/>
              <a:t> </a:t>
            </a:r>
            <a:r>
              <a:rPr lang="en-US" sz="2600" dirty="0" err="1"/>
              <a:t>khác</a:t>
            </a:r>
            <a:r>
              <a:rPr lang="en-US" sz="2600" dirty="0"/>
              <a:t> </a:t>
            </a:r>
            <a:r>
              <a:rPr lang="en-US" sz="2600" dirty="0" err="1"/>
              <a:t>giúp</a:t>
            </a:r>
            <a:r>
              <a:rPr lang="en-US" sz="2600" dirty="0"/>
              <a:t> </a:t>
            </a:r>
            <a:r>
              <a:rPr lang="en-US" sz="2600" dirty="0" err="1"/>
              <a:t>đơn</a:t>
            </a:r>
            <a:r>
              <a:rPr lang="en-US" sz="2600" dirty="0"/>
              <a:t> </a:t>
            </a:r>
            <a:r>
              <a:rPr lang="en-US" sz="2600" dirty="0" err="1"/>
              <a:t>giản</a:t>
            </a:r>
            <a:r>
              <a:rPr lang="en-US" sz="2600" dirty="0"/>
              <a:t> </a:t>
            </a:r>
            <a:r>
              <a:rPr lang="en-US" sz="2600" dirty="0" err="1"/>
              <a:t>hóa</a:t>
            </a:r>
            <a:r>
              <a:rPr lang="en-US" sz="2600" dirty="0"/>
              <a:t> </a:t>
            </a:r>
            <a:r>
              <a:rPr lang="en-US" sz="2600" dirty="0" err="1"/>
              <a:t>quá</a:t>
            </a:r>
            <a:r>
              <a:rPr lang="en-US" sz="2600" dirty="0"/>
              <a:t> </a:t>
            </a:r>
            <a:r>
              <a:rPr lang="en-US" sz="2600" dirty="0" err="1"/>
              <a:t>trình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, </a:t>
            </a:r>
            <a:r>
              <a:rPr lang="en-US" sz="2600" dirty="0" err="1"/>
              <a:t>vận</a:t>
            </a:r>
            <a:r>
              <a:rPr lang="en-US" sz="2600" dirty="0"/>
              <a:t> </a:t>
            </a:r>
            <a:r>
              <a:rPr lang="en-US" sz="2600" dirty="0" err="1"/>
              <a:t>động</a:t>
            </a:r>
            <a:r>
              <a:rPr lang="en-US" sz="2600" dirty="0"/>
              <a:t> </a:t>
            </a:r>
            <a:r>
              <a:rPr lang="en-US" sz="2600" dirty="0" err="1"/>
              <a:t>chính</a:t>
            </a:r>
            <a:r>
              <a:rPr lang="en-US" sz="2600" dirty="0"/>
              <a:t> </a:t>
            </a:r>
            <a:r>
              <a:rPr lang="en-US" sz="2600" dirty="0" err="1"/>
              <a:t>sách</a:t>
            </a:r>
            <a:r>
              <a:rPr lang="en-US" sz="2600" dirty="0"/>
              <a:t>, </a:t>
            </a:r>
            <a:r>
              <a:rPr lang="en-US" sz="2600" dirty="0" err="1"/>
              <a:t>làm</a:t>
            </a:r>
            <a:r>
              <a:rPr lang="en-US" sz="2600" dirty="0"/>
              <a:t> </a:t>
            </a:r>
            <a:r>
              <a:rPr lang="en-US" sz="2600" dirty="0" err="1"/>
              <a:t>cầu</a:t>
            </a:r>
            <a:r>
              <a:rPr lang="en-US" sz="2600" dirty="0"/>
              <a:t> </a:t>
            </a:r>
            <a:r>
              <a:rPr lang="en-US" sz="2600" dirty="0" err="1"/>
              <a:t>nối</a:t>
            </a:r>
            <a:r>
              <a:rPr lang="en-US" sz="2600" dirty="0"/>
              <a:t> </a:t>
            </a:r>
            <a:r>
              <a:rPr lang="en-US" sz="2600" dirty="0" err="1"/>
              <a:t>giữa</a:t>
            </a:r>
            <a:r>
              <a:rPr lang="en-US" sz="2600" dirty="0"/>
              <a:t> </a:t>
            </a:r>
            <a:r>
              <a:rPr lang="en-US" sz="2600" dirty="0" err="1"/>
              <a:t>các</a:t>
            </a:r>
            <a:r>
              <a:rPr lang="en-US" sz="2600" dirty="0"/>
              <a:t> </a:t>
            </a:r>
            <a:r>
              <a:rPr lang="en-US" sz="2600" dirty="0" err="1"/>
              <a:t>bên</a:t>
            </a:r>
            <a:r>
              <a:rPr lang="en-US" sz="26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endParaRPr lang="vi-VN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B3D3E4-502F-4AD0-AC1A-166A8720E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646" y="-81896"/>
            <a:ext cx="2266950" cy="2019300"/>
          </a:xfrm>
          <a:prstGeom prst="rect">
            <a:avLst/>
          </a:prstGeom>
        </p:spPr>
      </p:pic>
      <p:pic>
        <p:nvPicPr>
          <p:cNvPr id="8" name="Picture 7" descr="A person in a blue shirt&#10;&#10;Description generated with high confidence">
            <a:extLst>
              <a:ext uri="{FF2B5EF4-FFF2-40B4-BE49-F238E27FC236}">
                <a16:creationId xmlns:a16="http://schemas.microsoft.com/office/drawing/2014/main" id="{3EACFA72-7342-470F-9396-0F22BC7393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1850"/>
            <a:ext cx="2601695" cy="173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34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286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</vt:lpstr>
      <vt:lpstr>Calibri Light</vt:lpstr>
      <vt:lpstr>Wingdings</vt:lpstr>
      <vt:lpstr>Office Theme</vt:lpstr>
      <vt:lpstr>Nhóm Công tác Đối Tác Công – Tư Hóa chất</vt:lpstr>
      <vt:lpstr>Hoạt động chính</vt:lpstr>
      <vt:lpstr>PowerPoint Presentation</vt:lpstr>
      <vt:lpstr>KIẾN NGHỊ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Tran Quynh Chi</cp:lastModifiedBy>
  <cp:revision>32</cp:revision>
  <dcterms:created xsi:type="dcterms:W3CDTF">2018-08-08T16:35:16Z</dcterms:created>
  <dcterms:modified xsi:type="dcterms:W3CDTF">2018-08-10T09:56:25Z</dcterms:modified>
</cp:coreProperties>
</file>